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1"/>
  </p:notesMasterIdLst>
  <p:sldIdLst>
    <p:sldId id="285" r:id="rId2"/>
    <p:sldId id="274" r:id="rId3"/>
    <p:sldId id="290" r:id="rId4"/>
    <p:sldId id="346" r:id="rId5"/>
    <p:sldId id="348" r:id="rId6"/>
    <p:sldId id="347" r:id="rId7"/>
    <p:sldId id="345" r:id="rId8"/>
    <p:sldId id="343" r:id="rId9"/>
    <p:sldId id="271" r:id="rId10"/>
  </p:sldIdLst>
  <p:sldSz cx="18288000" cy="10287000"/>
  <p:notesSz cx="6858000" cy="9144000"/>
  <p:embeddedFontLst>
    <p:embeddedFont>
      <p:font typeface="Assistant" panose="020B0604020202020204" charset="0"/>
      <p:bold r:id="rId12"/>
    </p:embeddedFont>
    <p:embeddedFont>
      <p:font typeface="Assistant Bold" panose="020B0604020202020204" charset="-79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rmorant Garamond" panose="020B0604020202020204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D8EA2"/>
    <a:srgbClr val="B2A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99" autoAdjust="0"/>
  </p:normalViewPr>
  <p:slideViewPr>
    <p:cSldViewPr>
      <p:cViewPr varScale="1">
        <p:scale>
          <a:sx n="73" d="100"/>
          <a:sy n="73" d="100"/>
        </p:scale>
        <p:origin x="594" y="3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98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7BD97-F93B-4297-9F36-397405EB3BA0}" type="datetimeFigureOut">
              <a:rPr lang="de-AT" smtClean="0"/>
              <a:t>30.11.2020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AA7FF-9A7B-4AD7-92E8-770655D940E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798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746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126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0231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5088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4032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526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418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94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80C-5F08-4695-AB18-95783FA8547A}" type="datetime1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8BCE-A355-4350-B9B4-686474314926}" type="datetime1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ACEA-3F99-47F7-B5B5-AB012705C8C7}" type="datetime1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EF30-DB98-409F-8544-91A57C9B1446}" type="datetime1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9E89-1C87-4E9C-AFB0-79DB78DD10C5}" type="datetime1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5B24-AD07-4D8F-8FA0-6CD40F794493}" type="datetime1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B618-AD34-4E5B-8227-CE05B4F11782}" type="datetime1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5FF5-6CEF-4580-B2E9-73170659336D}" type="datetime1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2E9B-9C38-43E7-A2A9-225509C8735C}" type="datetime1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00" y="93345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BB30-117D-4555-ACE6-16EDC08C4F5F}" type="datetime1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0AD0-B70F-412E-8322-E846B043693D}" type="datetime1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320FD-9300-45A5-B44B-F2295BBEEB2B}" type="datetime1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fi_PPwUIH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hyperlink" Target="https://www.youtube.com/watch?v=_vaxI9QNMEg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www.mentimeter.com/s/d57014ed4d3f2037b4aa56ed52097bf4/9ed093d341bb/edit?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144000" cy="10349781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1110945" y="5651493"/>
            <a:ext cx="197461" cy="19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4863" y="1191677"/>
            <a:ext cx="3985512" cy="194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l="1591" r="26829"/>
          <a:stretch/>
        </p:blipFill>
        <p:spPr>
          <a:xfrm>
            <a:off x="14696433" y="9301157"/>
            <a:ext cx="3435211" cy="9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501595" y="2944029"/>
            <a:ext cx="814080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i="0" u="none" strike="noStrike" cap="none" dirty="0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Erasmus+ Capacity Building in Higher Education</a:t>
            </a:r>
            <a:endParaRPr sz="4000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9669960" y="3431709"/>
            <a:ext cx="7868050" cy="299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0"/>
              </a:lnSpc>
            </a:pPr>
            <a:r>
              <a:rPr lang="th-TH" sz="4400" dirty="0">
                <a:solidFill>
                  <a:srgbClr val="342D29"/>
                </a:solidFill>
                <a:latin typeface="Cormorant Garamond"/>
                <a:sym typeface="Cormorant Garamond"/>
              </a:rPr>
              <a:t>เสริมสร้างศักยภาพเพื่อการพัฒนานวัตกรรมการประกอบทางสังคม ท่ามกลางกระแสการเปลี่ยนแปลงการประกอบธุรกิจในประเทศไทยและเมียนมาร์</a:t>
            </a:r>
            <a:endParaRPr lang="th-TH" sz="4400"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1397214" y="6219079"/>
            <a:ext cx="7868050" cy="73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Projectref.: 609711-EPP-1-2019-1-AT-EPPKA2-CBHE-JP 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Duration: 36 Months (15/01/2020-14/01/2023)</a:t>
            </a:r>
            <a:endParaRPr/>
          </a:p>
        </p:txBody>
      </p:sp>
      <p:sp>
        <p:nvSpPr>
          <p:cNvPr id="10" name="Google Shape;94;p1"/>
          <p:cNvSpPr txBox="1"/>
          <p:nvPr/>
        </p:nvSpPr>
        <p:spPr>
          <a:xfrm>
            <a:off x="9461012" y="7139748"/>
            <a:ext cx="7868050" cy="69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08000"/>
              </a:lnSpc>
            </a:pPr>
            <a:r>
              <a:rPr lang="th-TH" sz="4200" b="1" dirty="0">
                <a:solidFill>
                  <a:srgbClr val="342D29"/>
                </a:solidFill>
                <a:latin typeface="Cormorant Garamond"/>
                <a:ea typeface="Cormorant Garamond"/>
              </a:rPr>
              <a:t>วันที่ 16-18 พฤศจิกายน 2563</a:t>
            </a:r>
            <a:endParaRPr lang="de-DE" sz="4200" b="1" dirty="0">
              <a:solidFill>
                <a:srgbClr val="342D29"/>
              </a:solidFill>
              <a:latin typeface="Cormorant Garamond"/>
              <a:ea typeface="Cormorant Garamond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5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>
            <a:extLst>
              <a:ext uri="{FF2B5EF4-FFF2-40B4-BE49-F238E27FC236}">
                <a16:creationId xmlns:a16="http://schemas.microsoft.com/office/drawing/2014/main" id="{70C1A498-FF0A-7E4F-B841-D5FED0DEF8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22"/>
          <a:stretch/>
        </p:blipFill>
        <p:spPr>
          <a:xfrm>
            <a:off x="-387601" y="71038"/>
            <a:ext cx="15621000" cy="8465991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4325600" y="-647700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4194771" y="1856621"/>
            <a:ext cx="6507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dirty="0"/>
              <a:t>ต้อนรับอย่างอบอุ่น</a:t>
            </a:r>
            <a:endParaRPr lang="en-US" sz="4800" dirty="0"/>
          </a:p>
        </p:txBody>
      </p:sp>
      <p:sp>
        <p:nvSpPr>
          <p:cNvPr id="12" name="Textfeld 11"/>
          <p:cNvSpPr txBox="1"/>
          <p:nvPr/>
        </p:nvSpPr>
        <p:spPr>
          <a:xfrm>
            <a:off x="9013806" y="2359549"/>
            <a:ext cx="5980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my-MM" sz="4800" dirty="0"/>
            </a:br>
            <a:r>
              <a:rPr lang="my-MM" sz="4800" dirty="0"/>
              <a:t>ကြိုဆိုပါတယ်</a:t>
            </a:r>
            <a:endParaRPr lang="en-US" sz="4800" dirty="0"/>
          </a:p>
        </p:txBody>
      </p:sp>
      <p:sp>
        <p:nvSpPr>
          <p:cNvPr id="13" name="Rechteck 12"/>
          <p:cNvSpPr/>
          <p:nvPr/>
        </p:nvSpPr>
        <p:spPr>
          <a:xfrm>
            <a:off x="2337791" y="3872183"/>
            <a:ext cx="6328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4800" dirty="0" err="1">
                <a:solidFill>
                  <a:srgbClr val="202124"/>
                </a:solidFill>
                <a:latin typeface="Google Sans"/>
              </a:rPr>
              <a:t>Serdeczne</a:t>
            </a:r>
            <a:r>
              <a:rPr lang="de-AT" sz="48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de-AT" sz="4800" dirty="0" err="1">
                <a:solidFill>
                  <a:srgbClr val="202124"/>
                </a:solidFill>
                <a:latin typeface="Google Sans"/>
              </a:rPr>
              <a:t>powitanie</a:t>
            </a:r>
            <a:endParaRPr lang="en-US" sz="4800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413169" y="5304199"/>
            <a:ext cx="5084592" cy="70020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de-DE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warm welkom</a:t>
            </a:r>
            <a:r>
              <a:rPr kumimoji="0" lang="nl-NL" altLang="de-DE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l-NL" altLang="de-DE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158828" y="6428272"/>
            <a:ext cx="5885621" cy="70020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de-DE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Herzlich Willkommen</a:t>
            </a:r>
            <a:endParaRPr kumimoji="0" lang="nl-NL" altLang="de-DE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15233399" y="938053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95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55958" t="20741" r="26958" b="11347"/>
          <a:stretch/>
        </p:blipFill>
        <p:spPr>
          <a:xfrm>
            <a:off x="3239274" y="624510"/>
            <a:ext cx="7811702" cy="87338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4351622" y="-590550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5"/>
          <p:cNvSpPr txBox="1"/>
          <p:nvPr/>
        </p:nvSpPr>
        <p:spPr>
          <a:xfrm>
            <a:off x="914400" y="800100"/>
            <a:ext cx="12548152" cy="572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20"/>
              </a:lnSpc>
            </a:pPr>
            <a:r>
              <a:rPr lang="en-US" sz="4400" b="1" spc="204" dirty="0">
                <a:solidFill>
                  <a:srgbClr val="342D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Roadmap</a:t>
            </a:r>
          </a:p>
        </p:txBody>
      </p:sp>
      <p:sp>
        <p:nvSpPr>
          <p:cNvPr id="5" name="Pfeil nach unten 4"/>
          <p:cNvSpPr/>
          <p:nvPr/>
        </p:nvSpPr>
        <p:spPr>
          <a:xfrm>
            <a:off x="14351622" y="2019300"/>
            <a:ext cx="4419599" cy="71628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15398716" y="2531653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Nov 16, 2020</a:t>
            </a:r>
          </a:p>
          <a:p>
            <a:pPr algn="ctr"/>
            <a:r>
              <a:rPr lang="en-US" dirty="0"/>
              <a:t>Business  Modelling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5372440" y="433148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Nov 17, 2020</a:t>
            </a:r>
          </a:p>
          <a:p>
            <a:pPr algn="ctr"/>
            <a:r>
              <a:rPr lang="en-US" dirty="0"/>
              <a:t>Case Studies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5427619" y="600928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Nov 18, 2020</a:t>
            </a:r>
          </a:p>
          <a:p>
            <a:pPr algn="ctr"/>
            <a:r>
              <a:rPr lang="en-US" dirty="0"/>
              <a:t>Crowdfunding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/>
          <a:srcRect l="22900" t="30763" r="61250" b="17630"/>
          <a:stretch/>
        </p:blipFill>
        <p:spPr>
          <a:xfrm>
            <a:off x="5162223" y="378930"/>
            <a:ext cx="7327764" cy="88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325600" y="-647700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15233399" y="938053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1104900"/>
            <a:ext cx="6838950" cy="683895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780183" y="8170902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https://teachermarkexpress.com/what-did-you-do-yesterday/</a:t>
            </a:r>
          </a:p>
        </p:txBody>
      </p:sp>
    </p:spTree>
    <p:extLst>
      <p:ext uri="{BB962C8B-B14F-4D97-AF65-F5344CB8AC3E}">
        <p14:creationId xmlns:p14="http://schemas.microsoft.com/office/powerpoint/2010/main" val="390340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325600" y="-647700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15233399" y="938053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r="57292"/>
          <a:stretch/>
        </p:blipFill>
        <p:spPr>
          <a:xfrm>
            <a:off x="1565288" y="1182688"/>
            <a:ext cx="12219574" cy="804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447184" y="-542647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278653" y="1783529"/>
            <a:ext cx="13766731" cy="7174473"/>
          </a:xfrm>
          <a:prstGeom prst="rect">
            <a:avLst/>
          </a:prstGeom>
          <a:noFill/>
          <a:ln w="28575">
            <a:solidFill>
              <a:srgbClr val="2B8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5625" y="484337"/>
            <a:ext cx="3562350" cy="1285875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685800" y="1933765"/>
          <a:ext cx="13106399" cy="6934494"/>
        </p:xfrm>
        <a:graphic>
          <a:graphicData uri="http://schemas.openxmlformats.org/drawingml/2006/table">
            <a:tbl>
              <a:tblPr bandRow="1"/>
              <a:tblGrid>
                <a:gridCol w="2280712">
                  <a:extLst>
                    <a:ext uri="{9D8B030D-6E8A-4147-A177-3AD203B41FA5}">
                      <a16:colId xmlns:a16="http://schemas.microsoft.com/office/drawing/2014/main" val="1643335485"/>
                    </a:ext>
                  </a:extLst>
                </a:gridCol>
                <a:gridCol w="1803167">
                  <a:extLst>
                    <a:ext uri="{9D8B030D-6E8A-4147-A177-3AD203B41FA5}">
                      <a16:colId xmlns:a16="http://schemas.microsoft.com/office/drawing/2014/main" val="1969387111"/>
                    </a:ext>
                  </a:extLst>
                </a:gridCol>
                <a:gridCol w="1804504">
                  <a:extLst>
                    <a:ext uri="{9D8B030D-6E8A-4147-A177-3AD203B41FA5}">
                      <a16:colId xmlns:a16="http://schemas.microsoft.com/office/drawing/2014/main" val="523055623"/>
                    </a:ext>
                  </a:extLst>
                </a:gridCol>
                <a:gridCol w="1804504">
                  <a:extLst>
                    <a:ext uri="{9D8B030D-6E8A-4147-A177-3AD203B41FA5}">
                      <a16:colId xmlns:a16="http://schemas.microsoft.com/office/drawing/2014/main" val="2431156973"/>
                    </a:ext>
                  </a:extLst>
                </a:gridCol>
                <a:gridCol w="1804504">
                  <a:extLst>
                    <a:ext uri="{9D8B030D-6E8A-4147-A177-3AD203B41FA5}">
                      <a16:colId xmlns:a16="http://schemas.microsoft.com/office/drawing/2014/main" val="3616299900"/>
                    </a:ext>
                  </a:extLst>
                </a:gridCol>
                <a:gridCol w="1804504">
                  <a:extLst>
                    <a:ext uri="{9D8B030D-6E8A-4147-A177-3AD203B41FA5}">
                      <a16:colId xmlns:a16="http://schemas.microsoft.com/office/drawing/2014/main" val="2905837972"/>
                    </a:ext>
                  </a:extLst>
                </a:gridCol>
                <a:gridCol w="1804504">
                  <a:extLst>
                    <a:ext uri="{9D8B030D-6E8A-4147-A177-3AD203B41FA5}">
                      <a16:colId xmlns:a16="http://schemas.microsoft.com/office/drawing/2014/main" val="1739556125"/>
                    </a:ext>
                  </a:extLst>
                </a:gridCol>
              </a:tblGrid>
              <a:tr h="8396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BENEFICIARY</a:t>
                      </a:r>
                      <a:endParaRPr lang="de-AT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Social Challenge</a:t>
                      </a:r>
                      <a:endParaRPr lang="de-A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Beneficiaries</a:t>
                      </a:r>
                      <a:endParaRPr lang="de-A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BeneficiariesPotential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Input</a:t>
                      </a:r>
                      <a:endParaRPr lang="de-A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Core Activities</a:t>
                      </a:r>
                      <a:endParaRPr lang="de-A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Resources</a:t>
                      </a:r>
                      <a:endParaRPr lang="de-A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Partners</a:t>
                      </a:r>
                      <a:endParaRPr lang="de-A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823711"/>
                  </a:ext>
                </a:extLst>
              </a:tr>
              <a:tr h="430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CUSTOMER</a:t>
                      </a:r>
                      <a:endParaRPr lang="de-AT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157231"/>
                  </a:ext>
                </a:extLst>
              </a:tr>
              <a:tr h="6134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Customer Segments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Payap University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286784"/>
                  </a:ext>
                </a:extLst>
              </a:tr>
              <a:tr h="9065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Product/Service and it’s Value Proposition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Burapha University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039343"/>
                  </a:ext>
                </a:extLst>
              </a:tr>
              <a:tr h="9201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Distribution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Prince of Songkla University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907223"/>
                  </a:ext>
                </a:extLst>
              </a:tr>
              <a:tr h="9006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Competitors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Mahasarakham University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831415"/>
                  </a:ext>
                </a:extLst>
              </a:tr>
              <a:tr h="6134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Cost Structure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Mandalay University</a:t>
                      </a:r>
                      <a:endParaRPr lang="de-AT" sz="2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B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751709"/>
                  </a:ext>
                </a:extLst>
              </a:tr>
              <a:tr h="1501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Revenue Streams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National Management Degree College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B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922633"/>
                  </a:ext>
                </a:extLst>
              </a:tr>
            </a:tbl>
          </a:graphicData>
        </a:graphic>
      </p:graphicFrame>
      <p:sp>
        <p:nvSpPr>
          <p:cNvPr id="16" name="TextBox 5"/>
          <p:cNvSpPr txBox="1"/>
          <p:nvPr/>
        </p:nvSpPr>
        <p:spPr>
          <a:xfrm>
            <a:off x="845484" y="471577"/>
            <a:ext cx="136017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en-US" sz="7200" dirty="0">
                <a:solidFill>
                  <a:srgbClr val="342D29"/>
                </a:solidFill>
                <a:latin typeface="Assistant Bold" panose="020B0604020202020204" charset="-79"/>
                <a:cs typeface="Assistant Bold" panose="020B0604020202020204" charset="-79"/>
              </a:rPr>
              <a:t>Let’s </a:t>
            </a:r>
            <a:r>
              <a:rPr lang="en-US" sz="7200" dirty="0" err="1">
                <a:solidFill>
                  <a:srgbClr val="342D29"/>
                </a:solidFill>
                <a:latin typeface="Assistant Bold" panose="020B0604020202020204" charset="-79"/>
                <a:cs typeface="Assistant Bold" panose="020B0604020202020204" charset="-79"/>
              </a:rPr>
              <a:t>trello</a:t>
            </a:r>
            <a:r>
              <a:rPr lang="en-US" sz="7200" dirty="0">
                <a:solidFill>
                  <a:srgbClr val="342D29"/>
                </a:solidFill>
                <a:latin typeface="Assistant Bold" panose="020B0604020202020204" charset="-79"/>
                <a:cs typeface="Assistant Bold" panose="020B0604020202020204" charset="-79"/>
              </a:rPr>
              <a:t> </a:t>
            </a:r>
            <a:r>
              <a:rPr lang="en-US" sz="7200" dirty="0">
                <a:solidFill>
                  <a:srgbClr val="342D29"/>
                </a:solidFill>
                <a:latin typeface="Assistant Bold" panose="020B0604020202020204" charset="-79"/>
                <a:cs typeface="Assistant Bold" panose="020B0604020202020204" charset="-79"/>
                <a:sym typeface="Wingdings" panose="05000000000000000000" pitchFamily="2" charset="2"/>
              </a:rPr>
              <a:t></a:t>
            </a:r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7706" y="2324100"/>
            <a:ext cx="3666737" cy="36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3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325600" y="-647700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15233399" y="938053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4"/>
          <a:srcRect r="55798" b="8869"/>
          <a:stretch/>
        </p:blipFill>
        <p:spPr>
          <a:xfrm>
            <a:off x="1226156" y="704329"/>
            <a:ext cx="12506127" cy="72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8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447184" y="-542647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48955" t="11516" r="10366" b="16617"/>
          <a:stretch/>
        </p:blipFill>
        <p:spPr>
          <a:xfrm>
            <a:off x="272446" y="1813966"/>
            <a:ext cx="13780669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9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349781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3" name="AutoShape 3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D4C0AB"/>
          </a:solidFill>
        </p:spPr>
      </p:sp>
      <p:sp>
        <p:nvSpPr>
          <p:cNvPr id="4" name="AutoShape 4"/>
          <p:cNvSpPr/>
          <p:nvPr/>
        </p:nvSpPr>
        <p:spPr>
          <a:xfrm>
            <a:off x="1110945" y="5651493"/>
            <a:ext cx="197461" cy="1905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04863" y="1191677"/>
            <a:ext cx="3985512" cy="19478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592" r="26829"/>
          <a:stretch>
            <a:fillRect/>
          </a:stretch>
        </p:blipFill>
        <p:spPr>
          <a:xfrm>
            <a:off x="14696433" y="9301157"/>
            <a:ext cx="3435211" cy="9858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1595" y="2944029"/>
            <a:ext cx="8140809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Cormorant Garamond Bold Bold"/>
              </a:rPr>
              <a:t>Erasmus+ Capacity Building in Higher Education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63594" y="3479334"/>
            <a:ext cx="7868050" cy="2991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ct val="108000"/>
              </a:lnSpc>
            </a:pPr>
            <a:r>
              <a:rPr lang="th-TH" sz="4400" dirty="0">
                <a:solidFill>
                  <a:srgbClr val="342D29"/>
                </a:solidFill>
                <a:latin typeface="Cormorant Garamond"/>
                <a:sym typeface="Cormorant Garamond"/>
              </a:rPr>
              <a:t>เสริมสร้างศักยภาพเพื่อการพัฒนานวัตกรรมการประกอบทางสังคม ท่ามกลางกระแสการเปลี่ยนแปลงการประกอบธุรกิจในประเทศไทยและเมียนมาร์</a:t>
            </a:r>
            <a:endParaRPr lang="th-TH" sz="4400" dirty="0"/>
          </a:p>
        </p:txBody>
      </p:sp>
      <p:sp>
        <p:nvSpPr>
          <p:cNvPr id="9" name="TextBox 9"/>
          <p:cNvSpPr txBox="1"/>
          <p:nvPr/>
        </p:nvSpPr>
        <p:spPr>
          <a:xfrm>
            <a:off x="1397214" y="6219079"/>
            <a:ext cx="7868050" cy="73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35" dirty="0" err="1">
                <a:solidFill>
                  <a:srgbClr val="FFFFFF"/>
                </a:solidFill>
                <a:latin typeface="Assistant Bold" panose="020B0604020202020204" charset="-79"/>
                <a:cs typeface="Assistant Bold" panose="020B0604020202020204" charset="-79"/>
              </a:rPr>
              <a:t>Projectref</a:t>
            </a:r>
            <a:r>
              <a:rPr lang="en-US" sz="2100" spc="35" dirty="0">
                <a:solidFill>
                  <a:srgbClr val="FFFFFF"/>
                </a:solidFill>
                <a:latin typeface="Assistant Bold" panose="020B0604020202020204" charset="-79"/>
                <a:cs typeface="Assistant Bold" panose="020B0604020202020204" charset="-79"/>
              </a:rPr>
              <a:t>.: 609711-EPP-1-2019-1-AT-EPPKA2-CBHE-JP </a:t>
            </a:r>
          </a:p>
          <a:p>
            <a:pPr>
              <a:lnSpc>
                <a:spcPts val="2940"/>
              </a:lnSpc>
            </a:pPr>
            <a:r>
              <a:rPr lang="en-US" sz="2100" spc="35" dirty="0">
                <a:solidFill>
                  <a:srgbClr val="FFFFFF"/>
                </a:solidFill>
                <a:latin typeface="Assistant Bold" panose="020B0604020202020204" charset="-79"/>
                <a:cs typeface="Assistant Bold" panose="020B0604020202020204" charset="-79"/>
              </a:rPr>
              <a:t>Duration: 36 Months (15/01/2020-14/01/2023)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49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222</Words>
  <Application>Microsoft Office PowerPoint</Application>
  <PresentationFormat>Custom</PresentationFormat>
  <Paragraphs>90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Assistant Bold</vt:lpstr>
      <vt:lpstr>Cormorant Garamond Bold Bold</vt:lpstr>
      <vt:lpstr>Calibri</vt:lpstr>
      <vt:lpstr>Assistant</vt:lpstr>
      <vt:lpstr>Cormorant Garamond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White Zero Waste Living Nature or Environmental Causes Education Presentation</dc:title>
  <dc:creator>Linditsch Claudia</dc:creator>
  <cp:lastModifiedBy>Ezra Panyajarnsiri เอสรา ปัญญาจารย์สิริ</cp:lastModifiedBy>
  <cp:revision>108</cp:revision>
  <dcterms:created xsi:type="dcterms:W3CDTF">2006-08-16T00:00:00Z</dcterms:created>
  <dcterms:modified xsi:type="dcterms:W3CDTF">2020-11-30T07:41:48Z</dcterms:modified>
  <dc:identifier>DAD59dNeE1Q</dc:identifier>
</cp:coreProperties>
</file>